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Montserrat Medium"/>
      <p:regular r:id="rId27"/>
      <p:bold r:id="rId28"/>
      <p:italic r:id="rId29"/>
      <p:boldItalic r:id="rId30"/>
    </p:embeddedFont>
    <p:embeddedFont>
      <p:font typeface="Montserrat Light"/>
      <p:regular r:id="rId31"/>
      <p:bold r:id="rId32"/>
      <p:italic r:id="rId33"/>
      <p:boldItalic r:id="rId34"/>
    </p:embeddedFont>
    <p:embeddedFont>
      <p:font typeface="Average"/>
      <p:regular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22" Type="http://schemas.openxmlformats.org/officeDocument/2006/relationships/font" Target="fonts/Nunito-boldItalic.fntdata"/><Relationship Id="rId21" Type="http://schemas.openxmlformats.org/officeDocument/2006/relationships/font" Target="fonts/Nuni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MontserratMedium-bold.fntdata"/><Relationship Id="rId27" Type="http://schemas.openxmlformats.org/officeDocument/2006/relationships/font" Target="fonts/Montserrat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Medium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Light-regular.fntdata"/><Relationship Id="rId30" Type="http://schemas.openxmlformats.org/officeDocument/2006/relationships/font" Target="fonts/MontserratMedium-boldItalic.fntdata"/><Relationship Id="rId11" Type="http://schemas.openxmlformats.org/officeDocument/2006/relationships/slide" Target="slides/slide7.xml"/><Relationship Id="rId33" Type="http://schemas.openxmlformats.org/officeDocument/2006/relationships/font" Target="fonts/MontserratLight-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Light-bold.fntdata"/><Relationship Id="rId13" Type="http://schemas.openxmlformats.org/officeDocument/2006/relationships/slide" Target="slides/slide9.xml"/><Relationship Id="rId35" Type="http://schemas.openxmlformats.org/officeDocument/2006/relationships/font" Target="fonts/Average-regular.fntdata"/><Relationship Id="rId12" Type="http://schemas.openxmlformats.org/officeDocument/2006/relationships/slide" Target="slides/slide8.xml"/><Relationship Id="rId34" Type="http://schemas.openxmlformats.org/officeDocument/2006/relationships/font" Target="fonts/MontserratLight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Nunito-regular.fntdata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4" name="Shape 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Shape 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Shape 18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Shape 1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Shape 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Shape 26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Shape 2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Shape 30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Shape 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Shape 3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35" name="Shape 35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1" name="Shape 1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Shape 11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Shape 1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Shape 119"/>
          <p:cNvSpPr txBox="1"/>
          <p:nvPr>
            <p:ph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Shape 4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Shape 4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Shape 4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" name="Shape 6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2" name="Shape 62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Shape 8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Shape 8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Shape 8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Shape 89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Shape 9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Shape 93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200"/>
            </a:lvl1pPr>
            <a:lvl2pPr lvl="1" algn="ctr">
              <a:spcBef>
                <a:spcPts val="0"/>
              </a:spcBef>
              <a:buSzPct val="100000"/>
              <a:defRPr sz="3200"/>
            </a:lvl2pPr>
            <a:lvl3pPr lvl="2" algn="ctr">
              <a:spcBef>
                <a:spcPts val="0"/>
              </a:spcBef>
              <a:buSzPct val="100000"/>
              <a:defRPr sz="3200"/>
            </a:lvl3pPr>
            <a:lvl4pPr lvl="3" algn="ctr">
              <a:spcBef>
                <a:spcPts val="0"/>
              </a:spcBef>
              <a:buSzPct val="100000"/>
              <a:defRPr sz="3200"/>
            </a:lvl4pPr>
            <a:lvl5pPr lvl="4" algn="ctr">
              <a:spcBef>
                <a:spcPts val="0"/>
              </a:spcBef>
              <a:buSzPct val="100000"/>
              <a:defRPr sz="3200"/>
            </a:lvl5pPr>
            <a:lvl6pPr lvl="5" algn="ctr">
              <a:spcBef>
                <a:spcPts val="0"/>
              </a:spcBef>
              <a:buSzPct val="100000"/>
              <a:defRPr sz="3200"/>
            </a:lvl6pPr>
            <a:lvl7pPr lvl="6" algn="ctr">
              <a:spcBef>
                <a:spcPts val="0"/>
              </a:spcBef>
              <a:buSzPct val="100000"/>
              <a:defRPr sz="3200"/>
            </a:lvl7pPr>
            <a:lvl8pPr lvl="7" algn="ctr">
              <a:spcBef>
                <a:spcPts val="0"/>
              </a:spcBef>
              <a:buSzPct val="100000"/>
              <a:defRPr sz="3200"/>
            </a:lvl8pPr>
            <a:lvl9pPr lvl="8" algn="ctr">
              <a:spcBef>
                <a:spcPts val="0"/>
              </a:spcBef>
              <a:buSzPct val="100000"/>
              <a:defRPr sz="3200"/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100" name="Shape 100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02" name="Shape 10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nationswell.com/cole-galloway-harness-system-enter-workforce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ctrTitle"/>
          </p:nvPr>
        </p:nvSpPr>
        <p:spPr>
          <a:xfrm>
            <a:off x="918975" y="1394100"/>
            <a:ext cx="7422900" cy="1448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5200">
                <a:latin typeface="Montserrat Medium"/>
                <a:ea typeface="Montserrat Medium"/>
                <a:cs typeface="Montserrat Medium"/>
                <a:sym typeface="Montserrat Medium"/>
              </a:rPr>
              <a:t>Team Transfer </a:t>
            </a:r>
          </a:p>
          <a:p>
            <a:pPr lvl="0">
              <a:spcBef>
                <a:spcPts val="0"/>
              </a:spcBef>
              <a:buNone/>
            </a:pPr>
            <a:r>
              <a:rPr lang="en" sz="4000">
                <a:latin typeface="Montserrat Medium"/>
                <a:ea typeface="Montserrat Medium"/>
                <a:cs typeface="Montserrat Medium"/>
                <a:sym typeface="Montserrat Medium"/>
              </a:rPr>
              <a:t>Mid-Quarter Presentation</a:t>
            </a:r>
          </a:p>
        </p:txBody>
      </p:sp>
      <p:sp>
        <p:nvSpPr>
          <p:cNvPr id="129" name="Shape 129"/>
          <p:cNvSpPr txBox="1"/>
          <p:nvPr>
            <p:ph idx="1" type="subTitle"/>
          </p:nvPr>
        </p:nvSpPr>
        <p:spPr>
          <a:xfrm>
            <a:off x="538575" y="2997350"/>
            <a:ext cx="8183700" cy="861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Hyeongju Choi, Ritika Gupta, Jasmine Hawkins,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Sharon Heung, YoonBo Shim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latin typeface="Montserrat Medium"/>
                <a:ea typeface="Montserrat Medium"/>
                <a:cs typeface="Montserrat Medium"/>
                <a:sym typeface="Montserrat Medium"/>
              </a:rPr>
              <a:t>Harness Mechanism </a:t>
            </a:r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975" y="1357875"/>
            <a:ext cx="5030351" cy="3512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3176" y="806325"/>
            <a:ext cx="2648138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756850" y="6534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Harness System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916150" y="1567550"/>
            <a:ext cx="37431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Using a harness system to hold her weight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Maximizing core strength</a:t>
            </a:r>
          </a:p>
          <a:p>
            <a:pPr indent="-342900" lvl="0" marL="457200">
              <a:spcBef>
                <a:spcPts val="0"/>
              </a:spcBef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Taking advantage of the weight of the wheelchair itself</a:t>
            </a:r>
          </a:p>
        </p:txBody>
      </p:sp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7450" y="784863"/>
            <a:ext cx="3328951" cy="377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Future Plans &amp; Goals</a:t>
            </a:r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819150" y="1903950"/>
            <a:ext cx="7505700" cy="244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Keep on designing + researching!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11/9  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Comotion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3D printing workshop 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11/24  2nd meet up with Carolee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Present ideas and research findings</a:t>
            </a:r>
          </a:p>
          <a:p>
            <a:pPr indent="-342900" lvl="1" marL="914400" rtl="0">
              <a:spcBef>
                <a:spcPts val="0"/>
              </a:spcBef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Possibly ask Carolee to rank the ideas 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References</a:t>
            </a:r>
          </a:p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819150" y="1594100"/>
            <a:ext cx="7505700" cy="244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3"/>
              </a:rPr>
              <a:t>http://nationswell.com/cole-galloway-harness-system-enter-workforce/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We thank Dr. Steele, Carolee, and Tom for aiding us with our project.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3103800" y="2094450"/>
            <a:ext cx="29364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550775" y="50055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latin typeface="Montserrat Medium"/>
                <a:ea typeface="Montserrat Medium"/>
                <a:cs typeface="Montserrat Medium"/>
                <a:sym typeface="Montserrat Medium"/>
              </a:rPr>
              <a:t>Overview 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900" y="1966750"/>
            <a:ext cx="8718201" cy="157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latin typeface="Montserrat Medium"/>
                <a:ea typeface="Montserrat Medium"/>
                <a:cs typeface="Montserrat Medium"/>
                <a:sym typeface="Montserrat Medium"/>
              </a:rPr>
              <a:t>Design Challenge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28150" y="2805950"/>
            <a:ext cx="7038900" cy="144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How can we design a tool to support safer transfers </a:t>
            </a:r>
            <a:r>
              <a:rPr i="1" lang="en" sz="20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that reduce reliance on expensive devices and family support?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1228150" y="1744725"/>
            <a:ext cx="7038900" cy="144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When Carolee sits down, she “drops” or “falls into place, which can be uncomfortable and dangerous.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latin typeface="Montserrat Medium"/>
                <a:ea typeface="Montserrat Medium"/>
                <a:cs typeface="Montserrat Medium"/>
                <a:sym typeface="Montserrat Medium"/>
              </a:rPr>
              <a:t>POV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1297500" y="1850400"/>
            <a:ext cx="7038900" cy="144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“Carolee needs to safely transfer from </a:t>
            </a:r>
            <a:r>
              <a:rPr b="1" i="1" lang="en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standing to sitting</a:t>
            </a:r>
            <a:r>
              <a:rPr i="1" lang="en" sz="24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because she wants to feel </a:t>
            </a:r>
            <a:r>
              <a:rPr b="1" i="1" lang="en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independent</a:t>
            </a:r>
            <a:r>
              <a:rPr i="1" lang="en" sz="24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and </a:t>
            </a:r>
            <a:r>
              <a:rPr b="1" i="1" lang="en" sz="24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empowered</a:t>
            </a:r>
            <a:r>
              <a:rPr i="1" lang="en" sz="24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”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Interview Takeaways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819150" y="1632450"/>
            <a:ext cx="7802100" cy="2699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</a:pPr>
            <a:r>
              <a:rPr b="1" lang="en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" sz="18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nclusion </a:t>
            </a:r>
            <a:r>
              <a:rPr b="1" lang="en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</a:t>
            </a:r>
            <a:r>
              <a:rPr lang="en" sz="18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ody </a:t>
            </a:r>
            <a:r>
              <a:rPr b="1" lang="en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" sz="18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yositis: inflammatory condition of muscles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 Light"/>
            </a:pPr>
            <a:r>
              <a:rPr lang="en" sz="18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Freedom Chair, Power toilet, Walker, Wheelchair, Transfer Board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 Light"/>
            </a:pPr>
            <a:r>
              <a:rPr i="1" lang="en" sz="18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Her primary concern:</a:t>
            </a:r>
            <a:r>
              <a:rPr lang="en" sz="18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losing arm strength</a:t>
            </a: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 Light"/>
            </a:pPr>
            <a:r>
              <a:rPr lang="en" sz="18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Tom: for the future, we are </a:t>
            </a:r>
            <a:r>
              <a:rPr i="1" lang="en" sz="18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“working toward immobility”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lv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Focus on core strength </a:t>
            </a: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Chair Yoga </a:t>
            </a: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975" y="1800200"/>
            <a:ext cx="1999099" cy="2665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 rotWithShape="1">
          <a:blip r:embed="rId4">
            <a:alphaModFix/>
          </a:blip>
          <a:srcRect b="0" l="0" r="25865" t="0"/>
          <a:stretch/>
        </p:blipFill>
        <p:spPr>
          <a:xfrm>
            <a:off x="6897024" y="1009900"/>
            <a:ext cx="1409050" cy="345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 txBox="1"/>
          <p:nvPr/>
        </p:nvSpPr>
        <p:spPr>
          <a:xfrm>
            <a:off x="3096500" y="1732825"/>
            <a:ext cx="3701700" cy="28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Montserrat Light"/>
            </a:pPr>
            <a:r>
              <a:rPr lang="en" sz="1800">
                <a:latin typeface="Montserrat Light"/>
                <a:ea typeface="Montserrat Light"/>
                <a:cs typeface="Montserrat Light"/>
                <a:sym typeface="Montserrat Light"/>
              </a:rPr>
              <a:t>Carolee has remarkably good </a:t>
            </a: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core strength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Montserrat Light"/>
            </a:pPr>
            <a:r>
              <a:rPr lang="en" sz="1800">
                <a:latin typeface="Montserrat Light"/>
                <a:ea typeface="Montserrat Light"/>
                <a:cs typeface="Montserrat Light"/>
                <a:sym typeface="Montserrat Light"/>
              </a:rPr>
              <a:t>Primary weakness in leg and arm muscles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Montserrat Light"/>
            </a:pPr>
            <a:r>
              <a:rPr lang="en" sz="1800">
                <a:latin typeface="Montserrat Light"/>
                <a:ea typeface="Montserrat Light"/>
                <a:cs typeface="Montserrat Light"/>
                <a:sym typeface="Montserrat Light"/>
              </a:rPr>
              <a:t>Heavy reliance on Tom’s assistance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6707175" y="4533025"/>
            <a:ext cx="2074800" cy="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/>
              <a:t>Carolee and Tom at Chair Yoga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671375" y="441125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Design Solution Brainstorm</a:t>
            </a:r>
          </a:p>
        </p:txBody>
      </p:sp>
      <p:pic>
        <p:nvPicPr>
          <p:cNvPr id="169" name="Shape 169"/>
          <p:cNvPicPr preferRelativeResize="0"/>
          <p:nvPr/>
        </p:nvPicPr>
        <p:blipFill rotWithShape="1">
          <a:blip r:embed="rId3">
            <a:alphaModFix/>
          </a:blip>
          <a:srcRect b="8158" l="0" r="2496" t="4581"/>
          <a:stretch/>
        </p:blipFill>
        <p:spPr>
          <a:xfrm>
            <a:off x="2149624" y="1170275"/>
            <a:ext cx="5180624" cy="347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Gas Spring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819150" y="1800200"/>
            <a:ext cx="7713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Compressed nitrogen gas can provide force against weight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Generally used for Height adjustable chairs, automobiles(struts), medical, and aerospace applications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Shock relief during the transition(from standing to sitting)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Lockable at any height</a:t>
            </a:r>
          </a:p>
          <a:p>
            <a:pPr indent="-342900" lvl="0" marL="457200">
              <a:lnSpc>
                <a:spcPct val="150000"/>
              </a:lnSpc>
              <a:spcBef>
                <a:spcPts val="0"/>
              </a:spcBef>
              <a:buSzPct val="100000"/>
              <a:buFont typeface="Montserrat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Inexpensive</a:t>
            </a:r>
          </a:p>
        </p:txBody>
      </p:sp>
      <p:pic>
        <p:nvPicPr>
          <p:cNvPr descr="Gas spring.PNG"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7597" y="310784"/>
            <a:ext cx="3692349" cy="146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itial Design of gas spring.PNG"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9028" y="1478350"/>
            <a:ext cx="4379051" cy="348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Shape 182"/>
          <p:cNvSpPr txBox="1"/>
          <p:nvPr>
            <p:ph idx="1" type="body"/>
          </p:nvPr>
        </p:nvSpPr>
        <p:spPr>
          <a:xfrm>
            <a:off x="962863" y="1347750"/>
            <a:ext cx="7505700" cy="2448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buSzPct val="100000"/>
              <a:buFont typeface="Montserrat"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Combine harness system with a gas spring </a:t>
            </a:r>
          </a:p>
        </p:txBody>
      </p:sp>
      <p:sp>
        <p:nvSpPr>
          <p:cNvPr id="183" name="Shape 18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latin typeface="Montserrat Medium"/>
                <a:ea typeface="Montserrat Medium"/>
                <a:cs typeface="Montserrat Medium"/>
                <a:sym typeface="Montserrat Medium"/>
              </a:rPr>
              <a:t>Gas spring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I</a:t>
            </a:r>
            <a:r>
              <a:rPr lang="en" sz="3000">
                <a:latin typeface="Montserrat Medium"/>
                <a:ea typeface="Montserrat Medium"/>
                <a:cs typeface="Montserrat Medium"/>
                <a:sym typeface="Montserrat Medium"/>
              </a:rPr>
              <a:t>nitial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D</a:t>
            </a:r>
            <a:r>
              <a:rPr lang="en" sz="3000">
                <a:latin typeface="Montserrat Medium"/>
                <a:ea typeface="Montserrat Medium"/>
                <a:cs typeface="Montserrat Medium"/>
                <a:sym typeface="Montserrat Medium"/>
              </a:rPr>
              <a:t>esign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